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79" r:id="rId3"/>
    <p:sldId id="305" r:id="rId4"/>
    <p:sldId id="306" r:id="rId5"/>
    <p:sldId id="307" r:id="rId6"/>
    <p:sldId id="319" r:id="rId7"/>
    <p:sldId id="337" r:id="rId8"/>
    <p:sldId id="321" r:id="rId9"/>
    <p:sldId id="344" r:id="rId10"/>
    <p:sldId id="345" r:id="rId11"/>
    <p:sldId id="342" r:id="rId12"/>
    <p:sldId id="323" r:id="rId13"/>
    <p:sldId id="340" r:id="rId14"/>
    <p:sldId id="341" r:id="rId15"/>
    <p:sldId id="324" r:id="rId16"/>
    <p:sldId id="339" r:id="rId17"/>
    <p:sldId id="343" r:id="rId18"/>
    <p:sldId id="322" r:id="rId19"/>
    <p:sldId id="325" r:id="rId20"/>
    <p:sldId id="338" r:id="rId21"/>
    <p:sldId id="326" r:id="rId22"/>
    <p:sldId id="346" r:id="rId23"/>
    <p:sldId id="336" r:id="rId24"/>
    <p:sldId id="327" r:id="rId25"/>
    <p:sldId id="330" r:id="rId26"/>
    <p:sldId id="332" r:id="rId27"/>
    <p:sldId id="283" r:id="rId28"/>
    <p:sldId id="286" r:id="rId29"/>
    <p:sldId id="328" r:id="rId30"/>
    <p:sldId id="333" r:id="rId31"/>
    <p:sldId id="348" r:id="rId32"/>
    <p:sldId id="347" r:id="rId33"/>
    <p:sldId id="329" r:id="rId34"/>
    <p:sldId id="334" r:id="rId35"/>
    <p:sldId id="280" r:id="rId36"/>
    <p:sldId id="313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75" d="100"/>
          <a:sy n="75" d="100"/>
        </p:scale>
        <p:origin x="-1236" y="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8FAD7A-E8DD-48B2-A353-2934C04F5C4B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10B927-BAF2-4C05-8F7A-D3D40F84868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0899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mtClean="0"/>
              <a:t>随时随地能使用的服务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0B927-BAF2-4C05-8F7A-D3D40F84868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三星</a:t>
            </a:r>
            <a:r>
              <a:rPr lang="en-US" altLang="zh-CN" dirty="0" smtClean="0"/>
              <a:t> galaxy s3</a:t>
            </a:r>
          </a:p>
          <a:p>
            <a:r>
              <a:rPr lang="en-US" altLang="zh-CN" dirty="0" smtClean="0"/>
              <a:t>http://</a:t>
            </a:r>
            <a:r>
              <a:rPr lang="en-US" altLang="zh-CN" dirty="0" err="1" smtClean="0"/>
              <a:t>www.zdnet.com</a:t>
            </a:r>
            <a:r>
              <a:rPr lang="en-US" altLang="zh-CN" dirty="0" smtClean="0"/>
              <a:t>/exploit-beamed-via-nfc-to-hack-samsung-galaxy-s3-android-4-0-4-7000004510/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Sergey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Brin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google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io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/2012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10B927-BAF2-4C05-8F7A-D3D40F84868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zh-CN" altLang="en-US" dirty="0" smtClean="0"/>
              <a:t>流行木马尚未出现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altLang="en-US" dirty="0" smtClean="0"/>
              <a:t>用户的购买行为尚未普及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http://</a:t>
            </a:r>
            <a:r>
              <a:rPr lang="en-US" altLang="zh-CN" dirty="0" err="1" smtClean="0"/>
              <a:t>www.guomii.com</a:t>
            </a:r>
            <a:r>
              <a:rPr lang="en-US" altLang="zh-CN" dirty="0" smtClean="0"/>
              <a:t>/posts/29067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http://</a:t>
            </a:r>
            <a:r>
              <a:rPr lang="en-US" altLang="zh-CN" dirty="0" err="1" smtClean="0"/>
              <a:t>radiowar.org</a:t>
            </a:r>
            <a:r>
              <a:rPr lang="en-US" altLang="zh-CN" dirty="0" smtClean="0"/>
              <a:t>/security/disclosure-</a:t>
            </a:r>
            <a:r>
              <a:rPr lang="en-US" altLang="zh-CN" dirty="0" err="1" smtClean="0"/>
              <a:t>iphone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sms</a:t>
            </a:r>
            <a:r>
              <a:rPr lang="en-US" altLang="zh-CN" dirty="0" smtClean="0"/>
              <a:t>-spoof-</a:t>
            </a:r>
            <a:r>
              <a:rPr lang="en-US" altLang="zh-CN" dirty="0" err="1" smtClean="0"/>
              <a:t>vulnerability.html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7D5920-620B-4FDD-860C-8691FC803AC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2014-9-10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t.qq.com/aullik5" TargetMode="External"/><Relationship Id="rId2" Type="http://schemas.openxmlformats.org/officeDocument/2006/relationships/hyperlink" Target="http://weibo.com/n/aullik5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hi.baidu.com/new/aullik5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http://blog.jobbole.com/wp-content/uploads/2012/07/cloud-comput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700808"/>
            <a:ext cx="4743400" cy="4743400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5536" y="332656"/>
            <a:ext cx="5540152" cy="1470025"/>
          </a:xfrm>
        </p:spPr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云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WAF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的机遇与挑战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084168" y="5373216"/>
            <a:ext cx="2836912" cy="1224136"/>
          </a:xfrm>
        </p:spPr>
        <p:txBody>
          <a:bodyPr>
            <a:norm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吴翰清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2012-10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75656" y="476672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短信欺骗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1340768"/>
            <a:ext cx="3515506" cy="527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42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03648" y="548680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钓鱼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0" y="1700808"/>
            <a:ext cx="8712968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172536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75656" y="548680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二维码安全吗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?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1632" y="3528459"/>
            <a:ext cx="3312368" cy="331236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608" y="1844824"/>
            <a:ext cx="4922838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5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03648" y="332656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二维码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            URL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2" name="燕尾形箭头 1"/>
          <p:cNvSpPr/>
          <p:nvPr/>
        </p:nvSpPr>
        <p:spPr>
          <a:xfrm>
            <a:off x="4139952" y="548680"/>
            <a:ext cx="1440160" cy="432048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268760"/>
            <a:ext cx="6264696" cy="5224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280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899592" y="260648"/>
            <a:ext cx="72008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点击劫持（</a:t>
            </a:r>
            <a:r>
              <a:rPr lang="en-US" altLang="zh-CN" sz="4400" b="1" dirty="0" err="1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Clickjacking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）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1412776"/>
            <a:ext cx="7560840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26960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260648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手机的触屏劫持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268760"/>
            <a:ext cx="3456384" cy="522914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4048" y="1268760"/>
            <a:ext cx="3511279" cy="529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5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2852936"/>
            <a:ext cx="63411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《Web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前端黑客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》</a:t>
            </a:r>
          </a:p>
          <a:p>
            <a:pPr algn="r">
              <a:defRPr/>
            </a:pPr>
            <a:r>
              <a:rPr lang="en-US" altLang="zh-CN" sz="4400" b="1" dirty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-- </a:t>
            </a: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钟晨鸣、徐少培，</a:t>
            </a:r>
            <a:r>
              <a:rPr lang="en-US" altLang="zh-CN" sz="20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 2012</a:t>
            </a:r>
            <a:endParaRPr lang="zh-CN" altLang="en-US" sz="20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0192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548680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4400" b="1" dirty="0" err="1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手机NFC安全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314" y="3933056"/>
            <a:ext cx="4329686" cy="29249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844824"/>
            <a:ext cx="3952439" cy="2808312"/>
          </a:xfrm>
          <a:prstGeom prst="rect">
            <a:avLst/>
          </a:prstGeom>
        </p:spPr>
      </p:pic>
      <p:sp>
        <p:nvSpPr>
          <p:cNvPr id="5" name="TextBox 12"/>
          <p:cNvSpPr txBox="1"/>
          <p:nvPr/>
        </p:nvSpPr>
        <p:spPr>
          <a:xfrm>
            <a:off x="4644008" y="2060848"/>
            <a:ext cx="4392488" cy="1754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32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Pwn2own 2012</a:t>
            </a:r>
          </a:p>
          <a:p>
            <a:pPr algn="ctr">
              <a:defRPr/>
            </a:pPr>
            <a:r>
              <a:rPr lang="zh-CN" altLang="en-US" sz="3200" dirty="0">
                <a:latin typeface="微软雅黑"/>
                <a:ea typeface="微软雅黑"/>
                <a:cs typeface="微软雅黑"/>
              </a:rPr>
              <a:t>三星</a:t>
            </a:r>
            <a:r>
              <a:rPr lang="en-US" altLang="zh-CN" sz="3200" dirty="0">
                <a:latin typeface="微软雅黑"/>
                <a:ea typeface="微软雅黑"/>
                <a:cs typeface="微软雅黑"/>
              </a:rPr>
              <a:t> galaxy s3</a:t>
            </a:r>
          </a:p>
          <a:p>
            <a:pPr algn="ctr">
              <a:defRPr/>
            </a:pP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896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260648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手机支付还安全吗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?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511660" y="1880828"/>
            <a:ext cx="5472608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5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2852936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4400" b="1" dirty="0" err="1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云端的web安全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55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Who am I?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691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Alibaba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security (7 years)</a:t>
            </a:r>
          </a:p>
          <a:p>
            <a:pPr>
              <a:buNone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安全宝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(2012.9.10)</a:t>
            </a:r>
          </a:p>
          <a:p>
            <a:pPr>
              <a:buNone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None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None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None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None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None/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None/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</a:t>
            </a:r>
          </a:p>
          <a:p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 descr="IMG_9872_meitu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41351" y="2132856"/>
            <a:ext cx="3307112" cy="4208121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2780928"/>
            <a:ext cx="2592288" cy="3649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2852936"/>
            <a:ext cx="63411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Html 5 让开发更简单</a:t>
            </a:r>
          </a:p>
          <a:p>
            <a:pPr algn="ctr">
              <a:defRPr/>
            </a:pPr>
            <a:r>
              <a:rPr lang="en-US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也让黑客更强大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357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548680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DDOS/CC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攻击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3768" y="1556792"/>
            <a:ext cx="3744416" cy="427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5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87624" y="692696"/>
            <a:ext cx="676875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Web API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怎么防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CC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攻击？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755576" y="2132856"/>
            <a:ext cx="748883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传统设备使用</a:t>
            </a:r>
            <a:r>
              <a:rPr lang="en-US" altLang="zh-CN" sz="4400" b="1" dirty="0" err="1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js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、验证码、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302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跳转等进行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人机识别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”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827584" y="4365104"/>
            <a:ext cx="748883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需要更智能的分析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3103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03648" y="1484784"/>
            <a:ext cx="63411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移动互联网安全的引爆点尚未到来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60" y="2996952"/>
            <a:ext cx="4342751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68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2852936"/>
            <a:ext cx="63411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移动安全体系：</a:t>
            </a:r>
            <a:endParaRPr lang="en-US" altLang="zh-CN" sz="4400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从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</a:t>
            </a:r>
            <a:r>
              <a:rPr lang="zh-CN" altLang="en-US" sz="4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端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”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到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“</a:t>
            </a:r>
            <a:r>
              <a:rPr lang="zh-CN" altLang="en-US" sz="4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云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”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55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87624" y="692696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手机端安全产品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1000"/>
            <a:ext cx="9144000" cy="3552609"/>
          </a:xfrm>
          <a:prstGeom prst="rect">
            <a:avLst/>
          </a:prstGeom>
        </p:spPr>
      </p:pic>
      <p:sp>
        <p:nvSpPr>
          <p:cNvPr id="4" name="TextBox 12"/>
          <p:cNvSpPr txBox="1"/>
          <p:nvPr/>
        </p:nvSpPr>
        <p:spPr>
          <a:xfrm>
            <a:off x="2483768" y="5517232"/>
            <a:ext cx="63411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Source:《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腾讯移动安全白皮书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》</a:t>
            </a:r>
            <a:endParaRPr lang="zh-CN" altLang="en-US" sz="20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46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331640" y="2636912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云端安全产品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46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03648" y="548680"/>
            <a:ext cx="64807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云计算时代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de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创业方式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1115616" y="2060848"/>
            <a:ext cx="698477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原来需要</a:t>
            </a:r>
            <a:r>
              <a:rPr lang="zh-CN" altLang="en-US" sz="32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精英团队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才能解决的事情，变成了可以消费</a:t>
            </a:r>
            <a:r>
              <a:rPr lang="zh-CN" altLang="en-US" sz="32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的基础服务</a:t>
            </a:r>
            <a:endParaRPr lang="zh-CN" altLang="en-US" sz="3200" dirty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4" name="TextBox 12"/>
          <p:cNvSpPr txBox="1"/>
          <p:nvPr/>
        </p:nvSpPr>
        <p:spPr>
          <a:xfrm>
            <a:off x="1187624" y="3861048"/>
            <a:ext cx="3888432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en-US" sz="3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主机、存储、带宽、</a:t>
            </a:r>
          </a:p>
          <a:p>
            <a:pPr>
              <a:defRPr/>
            </a:pPr>
            <a:r>
              <a:rPr lang="en-US" altLang="en-US" sz="3200" dirty="0" err="1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监控、DB</a:t>
            </a:r>
            <a:r>
              <a:rPr lang="en-US" altLang="en-US" sz="3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、</a:t>
            </a:r>
          </a:p>
          <a:p>
            <a:pPr>
              <a:defRPr/>
            </a:pPr>
            <a:r>
              <a:rPr lang="en-US" altLang="en-US" sz="32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安全</a:t>
            </a:r>
          </a:p>
          <a:p>
            <a:pPr>
              <a:defRPr/>
            </a:pPr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……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648" y="3301076"/>
            <a:ext cx="3168352" cy="3556924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75656" y="332656"/>
            <a:ext cx="633670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Security as a Service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028" name="AutoShape 4" descr="http://t3.baidu.com/it/u=3178753603,730218808&amp;fm=5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59632" y="1196752"/>
            <a:ext cx="1502447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36096" y="1340768"/>
            <a:ext cx="2880320" cy="1677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07704" y="4720185"/>
            <a:ext cx="4680520" cy="21378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下箭头 13"/>
          <p:cNvSpPr/>
          <p:nvPr/>
        </p:nvSpPr>
        <p:spPr>
          <a:xfrm>
            <a:off x="3707904" y="3356992"/>
            <a:ext cx="1152128" cy="10801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十字形 14"/>
          <p:cNvSpPr/>
          <p:nvPr/>
        </p:nvSpPr>
        <p:spPr>
          <a:xfrm>
            <a:off x="3563888" y="1556792"/>
            <a:ext cx="1368152" cy="1296144"/>
          </a:xfrm>
          <a:prstGeom prst="plus">
            <a:avLst>
              <a:gd name="adj" fmla="val 39596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2852936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云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WAF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46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互联网的未来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962" name="AutoShape 2" descr="data:image/jpeg;base64,/9j/4AAQSkZJRgABAQAAAQABAAD/2wBDAAkGBwgHBgkIBwgKCgkLDRYPDQwMDRsUFRAWIB0iIiAdHx8kKDQsJCYxJx8fLT0tMTU3Ojo6Iys/RD84QzQ5Ojf/2wBDAQoKCg0MDRoPDxo3JR8lNzc3Nzc3Nzc3Nzc3Nzc3Nzc3Nzc3Nzc3Nzc3Nzc3Nzc3Nzc3Nzc3Nzc3Nzc3Nzc3Nzf/wAARCACpAHMDASIAAhEBAxEB/8QAHAAAAgIDAQEAAAAAAAAAAAAAAAcFBgEECAMC/8QAThAAAQIEBAIECAkFDwUAAAAAAQIDAAQFEQYSITEHEzJBUXEUFSJhdJGy0SNCVIGTlKGx0hYXNOPwJCUmM0NFUlWCkqKjweHxU3Jzg9P/xAAaAQEAAwEBAQAAAAAAAAAAAAAAAQMEAgUG/8QAKREAAgICAQMCBgMBAAAAAAAAAAECAwQRIRIxQRNhBRQiMlFxgaHB0f/aAAwDAQACEQMRAD8AeMEEEAV7FOJW6IZeXab504+FKAKglDLSem84okWQnr6ybAQsKxxklGnltSfhc8tJAC21Bho9tiQSR58o/wBYOONRVL0x7lO5XalNcg235LO6R5ispJhGkk7mAHF+d+cJ8mlG3nnv1cfQ4tTx/mpP1z9XCpkn83waul1eeN5ColIgZQ4rT52pSPrv6uPocVKh/VaPrv6uF03nIUpDa1hO+RJURfbaPVPN+TTPzML90SNjCHFGon+a2/rv6qA8TJ9SrmkMkncmc3/yooCFnMUqQ4hQF7OIKT9seoVDQ2Xr85M+RY0lix3/AHZ+qjck+JTyDZ4T0oSbJUgtzTTY7SnK2ojuudNIXgVH1miNDZ0XhfEXjRKWpoMc5SOYy9LLKmZlu9syL6gjrSdR2m0WKERw2nHG1TTWyZJ9mcZI1yZiUOgeZSQn1k9cPeIJCCCCACCCCAOdOOZBlaJY3HhU/re/8oiFPDb45FK0US2xmp3T+03C9lqdTlSxem6rLMLuMrQbW4oDz2/3gCHBIII3EScq/wA1Op8obx7inUozUqyiqoUh0nO4WSnlC2l7qtqfvjWqLcvT6gtqSfTNMptZ1OgVptoT98EwSDL7jRPLWpF9DlNrx7pm5g7vuf3jGpIOsPvNJdytNqVZSzdWQdtr6xKNMUwobKqi2kqvmsy4cp6hvrfTXaOjk1y6pxWZaipVrXUbm0fSVRiZVLtzC0MKS+0CMroCkhWgvoTca3EYDqB/JJ/vH3wB7BUfQVHklxBPQT33PviXlpaluSzzj1SQ08gkIZ5K1cwDbUGwgCycMUhybrCTsZIe1D6GoBhD8L7Co1lIFrSY9ow+E9Ed0QzpGYIIIgBBBBAHO/G/o0O/yud9pqKpw9o1OrFZfRVWXH2kI8hlCinMsqsNQb/8xbeOWpolvlk77TUVHh9OtyVYeWuYbZcsFtFZsCpKr2vFd0nGtySM+XKUKJSj3Go/w0wu1K84U1pzTNy259xSrWvtm1010hX03DkrN49mKVKSr85KNqWtLCFALUkJuBmv1XGvXbzw0JzFlPcZKJFqRl12tzxM3Va1tr779topHD2r02R4rrmpibaalHEutIeWqyMxRYanQXIimq52TcV+DLg5Dnc+W0l53rf9FkawPh7wvwX8n55E1lzlgTd1hPaQHb2ipzOHZWXx9KUSZZmJSUfUlS23F3WhJSTYK13y73vr5oaKnZH8tUTzdSk25JE4Z5bip1hSVqMsWcqdlg7XBumwvck2FDxhW6TO8YZSaTPS65FoNtOzF8zaSAoHXYgZhr7o1QX1cs9W+3qrfTFJ+xcF4FwO081LvSziX3BdKfDHuvb43bFIxrh2m0rFFMp1N5jUvOKbQ4FOFZbJcCSQVXOxvr2ReZpqmzNRampioU9yYaQtbXLnAkAAiySSqyjrudIouPajKKxXSn2n0LLCm1zGVaXMhDgNiUki9hewJ6oy4vzHVL1e3+78e2imUoPo9N/v2/f8llrdJwDRp5ciiiVSfcl8omVszywGs1rAkrFyQb2H+0QWPqPQadKUWfwzzkylQbdUpLri1nyclukbg+UQREvPok5iqzNRkaxJJ8NT8KhxaVJuUgZgL2vYdcV/G78g3IUWmyEyl8SiXs2RYV0inU22ub6Rs4CbJjhcf3yrXmk0+0YfSeiO6EDwrV++ld9CT7Rh/J6I7ohnaMwQQRACCCCAOd+N3Rofpc77TULCTkJuozS2JJhbzmqilPZDQ44JCPEaUgBIm50AD/uaiu8LXHGa5UHWU5ltyqlW82dN/sMRJ6WyV3I5+j4kflUsOUc5QEp5gYSFkJ2BVv1RFUqSqS601KSMsXJ9CyEsqA6QBve+m14fL1cnlS9g0TewCc+8LWnlbXFKpXcDakuPBRsb9wt1wo3ZYob7ld1ihVKa8Hj+S+Mc4/g5KbW/imbkH+1FYm6TUxWzTXpFSKg44EiWbQBqrYJA0tDrE8hKyVKfUFJta9lI037D1fbtpFQl3Obxgo/wjgtlGfr6KtbdUbsrE9Cvr7nnYXxB5NvQ0l/JpjCWOiLP4caXZIQCtpgkJ7NVbRXavTKlSKh4NVJBUpMueWlkIABBPxQm4tfSwh/TsiziBAWZhaXpZakZJpoLAGYa5QQdctwbwuOKcsinYiwyxLuKWlCAU3FrEvA6W2F48+ibshGT4b8fg9W1KG1+CKRhrFvKbC8OsuZEpSkutMKNhawN1RE1yn1OmzDXjaQ8DW6i7YCUBKgLXIyEi+ov3w5aPUkGVWJiYbZcQTmDlrqHV3wuOJk0X3pIkKyBb3Lv2eRFsHKV1tbi10eX2f6MccmMo1NNPr8LxxskuFBvVK96Ej2jHQSeiO6OeuEpvU696Gj2jHQqeiO6IZrRmCCCIAQQQQBzzxy6dE9Mnfaahe4bq8xSKs45LTDcvzkKaWtwKKctwdcpBGoG0MLjj0qL6ZO+01FJwXQ2a9WXJRxsurJs23mKQSTqTbWwAJ0hraBan+INXmWVtLnqAhS9FFDTiMuoIKVA3HXfTq67xSpPEU7L4hcrZLLs044tTvMQShWbfTf/AIhtTPB2nJlHXJRaJh9keU1nWAT1geUbHbftG0KpqnSTdfmmFILkqzYhBP8ASUhOttTbPffW0RH6HuIklOLjLlMtqsbTAWpCHKEpN/JWeaCfdFPdxRUF4kZryAy3NNKBaQhHkJAFrW7N+vrizLoNFFXTKJEuWixzCvIrRXZfP+xiCeorUziiUp9Ml1uCZsUsoVYqN1CwudL5b79e8WzvnNam9oz04dFEt1wSZdWOJtQXKtuIVRG1rupbbinklBv89zFGxNi6o4gq0tPzYZbVKgBlDSTlFje+pubmLZ+bipHbCk19aR/9Irlfwq/TK/TJCckHqeJ1SEhC3EqNivKSCCe2MtUocKBrnF65LNLY6m0JQtE1RUlaAXM3NCgbbW+eKximvP1iYZD5lClgKymUzFJKrXuVak6D9jDHZwRghLaObLhClJKk86dUlSgNza+2h120PZFG4lUKmUGZlDSEOttuhaXG1uFYSU5SCCeohUbJXWTWpMxV4WPVJShDTX+lh4Qm9Rr3oiB/iMdEJ6I7o5y4PKvUK+eyWR95jo1PRHdFJqMwQQQAQQQQBzzxvGZdG805O+01C/wrWl4exJL1RtAcLDpzINvKQbhQ10vY6X67QwuNnTo3pk97bULai0Wp1uqKl6RLl59F3DqAEgHck6b2iQOur8WcJeBLn6fKqmKstACEOS+VSVW0ClHSw8xPmtCZoj7ZqT6phxu7rdyXSAlSgtKiCTprlO+nVFqmcF44mGnUPU6UKXAQpWZkEi9973iqUul1cYhTTZOUJqaFrb5KwNCAc176WtfWI0x2LvJ1Oh+OTMTMlIqlCxkDXMYPlXuTa9vs20iMpVXpsrxKpE8p5pmSZc8tSSChoErIFxpYZhtoI3BgzHWYqFMkQTpf4H9uuKRiCUqNPqrsvVWAxNptmQAkJtbS1tLW7IrdXLb3ydeptKJ1C1i/DISP4RUjb5a374UXF7EFKnsZUKYp88xNtSYSp5yXWHEj4S9rjQmwheM1ycZabaT4OpLaQhOeXQTbzkiI1aitZUQBc3IGgiqnFjU9phy2NacqEuwtK6XWJObYmfIWJiaZbUyLAWIKujbs9UVviAJFtilsSFTbn+UlwOFtSVBHRtaylG29r66bRAJr08EJRaXISkJ8phBJA2uba7RqT04udfLziGkKIAs0gJT6hGk5GTwbN53EB7ZZv746PT0R3RzdwY/Sq/f5M37UdIp6I7oAzBBBABBBBAHPnGoXXR/S5722orvCmbclcSvhIBbcslZvawzdsWPjOLro/pc/7bULah1qZolTW/KlvyyULDqSpNr72BB0juDSabOoNKSbOjF1R5Um2HWQldruAK6AsSe62nz6QmKXUZlHEt+cKMrqyrmAHogpAPqEbsxxFn1Sy0pn6a4lIJQ2qVfGa2w1VYRUKbWH/wAofGTsw0064pRWtxsqRqDplGtthF3qwTXHknJkp1tV9zoM1tRX4KgOKfvfLy7N27M19rfG+fzQiOIs05OYlddcBtkCUE7lIJsfnifXjWcS2plVWp5bFgEJYfKCOvQK6u6KhiF6aqFQM26eahxF23EMqQhSBoSkHWwNwT2gx1dZU4agebjRyVPdqWiIgjNoxGQ3hBBBADR4M/pVf9Gb9qOkU9Ed0c3cGf0qv+jN+1HSKeiO6AMwQQQAQQQQBz5xnNjST2TU/wC21EJTcDSlTmChCi2cudSlukAfZ2xM8a9E0s72magf8bUSZbXKIacaAubXBGh0vFdtirrc34M2Xc6aZTXgiBwrl+qcY+mV+GIxrAcs5UTI6pcCiFKLvkgDc3ttF/qKm6h4RUmJyVZugK8FXo5mtYgDr7/uiOak5mYSlyXbLj6rqypTe469O6OcO+ORcq32POpz7pue0uFte5BjhbL/ACxj6Zf4Yj38FNNTyJBTjhWPIQRMHIAdTY20GpPrh0JqlAJCAmXuN0mVIN+y9tooIlnEtB05s6bdl+qPU+Xi1vTXKXPuWrNn1NdUXw3x40QY4XyxuBOMH/2r/DEdO4DlJWaRLC7qnLZFNu3CiTa2o01i/IDT0ohtZW2VLHNSlQOYa2F8u+g22899NNuWWuYCgD8GsZCTfbX74nJxo1VymvBxh59l10a5tbf48EWjgwtabh9m/XZ1Zt5ujETWuHDNFWymZ+ED18q2nja4tcG4HaIbsgp55htS2lrUHrXQSB8XTY6+raK/XUOzb6OdqEOLy6dpHuj5zH+I+rOEdfd/w+ltxFCMmn2KRwfRy6jiRsXslpKR3BZEdHDYRztwoGWtYqT2C3+YY6JT0R3R6hiMwQQQAQQQQBz3xrBUmmJG5mKgB/faiZFVpz7LLbq2kiybnnAZdIiOM+iqV6VP+21C19cTpNaZzKKktSW0OFT1LSCoTkurzeFan1iPVmuycvkMu6htSOipL4uITP7bxg6bX9cRGEI/atFcKKq/sikO1+tS0wyFPVNpZ1VkVMpzA9lrRrisyARlztkdZL4v64S7isqSVXtGoZjXROnfFjnLs2RGitNtRXPsPZFQkFAK8YS6SRsqaAI9Qj4TWaekEc1tV9yX06wkAQtN4+SmJlOUlpsV41Nb6oRSfsh7t1qVWm/jFlGtgFzCfvtHwmuSYXdT7bhGly+n7IQ5TY3G8fJSBGWGPTCXVGCT/Rpdk5cNjV4VLDlbxU4nZQuLedwx0SnojujmvgsqzteJ6pVHtGOlBsItOTMEEEAEB2ggO0AIfjVKnwaSeG8tUJllwdnNstJ9SIVUdHcQ8NOVFLy0sl2RnEBM2lAu4w4j+LfQPjWtZSSRcdcJSfwTW5ZazKMJqTQ1CpNWZdvO0bLSfNb1xIK5BEmcO10GxoVWB9Bd/DGPyerv9R1X6i7+GBBFOMuPgIasV3uAeuJBguoTLJLjqGm2cjksAqzh8q+3k63G5j2GH66CCKJVbjb9wu/hjeEtioICfEk+o/01Uxwq9eW32QJKsmWdl9HgASL2vqIwRE07QMQOrK10SrrUdSTJO6/4Y8zhuvf1DVfqLv4YHJDER8ERNfkziA6Cg1Un0F38MbsjgXEM2UlyR8AbUenPq5XqQfLPzJMCSe4QIPKrhBtzPBZYG3xnHCAPsjpeFdw3wgZFUqGuYKZJrMwXHE5VT00oZc+W+jaE9EdpudQYaMQSYggggDMEEEAeMw+hkAqJJOiUjdRit1RmnzRUH5dlCjvywc3z20+2Jud/SG//ABOf6RWx0EwBomkSHxX5sDsDaffB4pkf+vOfRJ98SMYgCP8AFEj8onPok++DxRI/KJv6JPviQ6oBEgj/ABTI/KJz6JPvg8UyHyic+iT74kIwIgGgKTIdcxOfRp98SVPlaXL2yNNurHyhJJ+a+gjzPVGU7nvgC1Sswh4FITlWm10HqjYiGpn6TLeiiJmACCCCA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64" name="AutoShape 4" descr="data:image/jpeg;base64,/9j/4AAQSkZJRgABAQAAAQABAAD/2wBDAAkGBwgHBgkIBwgKCgkLDRYPDQwMDRsUFRAWIB0iIiAdHx8kKDQsJCYxJx8fLT0tMTU3Ojo6Iys/RD84QzQ5Ojf/2wBDAQoKCg0MDRoPDxo3JR8lNzc3Nzc3Nzc3Nzc3Nzc3Nzc3Nzc3Nzc3Nzc3Nzc3Nzc3Nzc3Nzc3Nzc3Nzc3Nzc3Nzf/wAARCACpAHMDASIAAhEBAxEB/8QAHAAAAgIDAQEAAAAAAAAAAAAAAAcFBgEECAMC/8QAThAAAQIEBAIECAkFDwUAAAAAAQIDAAQFEQYSITEHEzJBUXEUFSJhdJGy0SNCVIGTlKGx0hYXNOPwJCUmM0NFUlWCkqKjweHxU3Jzg9P/xAAaAQEAAwEBAQAAAAAAAAAAAAAAAQMEAgUG/8QAKREAAgICAQMCBgMBAAAAAAAAAAECAwQRIRIxQRNhBRQiMlFxgaHB0f/aAAwDAQACEQMRAD8AeMEEEAV7FOJW6IZeXab504+FKAKglDLSem84okWQnr6ybAQsKxxklGnltSfhc8tJAC21Bho9tiQSR58o/wBYOONRVL0x7lO5XalNcg235LO6R5ispJhGkk7mAHF+d+cJ8mlG3nnv1cfQ4tTx/mpP1z9XCpkn83waul1eeN5ColIgZQ4rT52pSPrv6uPocVKh/VaPrv6uF03nIUpDa1hO+RJURfbaPVPN+TTPzML90SNjCHFGon+a2/rv6qA8TJ9SrmkMkncmc3/yooCFnMUqQ4hQF7OIKT9seoVDQ2Xr85M+RY0lix3/AHZ+qjck+JTyDZ4T0oSbJUgtzTTY7SnK2ojuudNIXgVH1miNDZ0XhfEXjRKWpoMc5SOYy9LLKmZlu9syL6gjrSdR2m0WKERw2nHG1TTWyZJ9mcZI1yZiUOgeZSQn1k9cPeIJCCCCACCCCAOdOOZBlaJY3HhU/re/8oiFPDb45FK0US2xmp3T+03C9lqdTlSxem6rLMLuMrQbW4oDz2/3gCHBIII3EScq/wA1Op8obx7inUozUqyiqoUh0nO4WSnlC2l7qtqfvjWqLcvT6gtqSfTNMptZ1OgVptoT98EwSDL7jRPLWpF9DlNrx7pm5g7vuf3jGpIOsPvNJdytNqVZSzdWQdtr6xKNMUwobKqi2kqvmsy4cp6hvrfTXaOjk1y6pxWZaipVrXUbm0fSVRiZVLtzC0MKS+0CMroCkhWgvoTca3EYDqB/JJ/vH3wB7BUfQVHklxBPQT33PviXlpaluSzzj1SQ08gkIZ5K1cwDbUGwgCycMUhybrCTsZIe1D6GoBhD8L7Co1lIFrSY9ow+E9Ed0QzpGYIIIgBBBBAHO/G/o0O/yud9pqKpw9o1OrFZfRVWXH2kI8hlCinMsqsNQb/8xbeOWpolvlk77TUVHh9OtyVYeWuYbZcsFtFZsCpKr2vFd0nGtySM+XKUKJSj3Go/w0wu1K84U1pzTNy259xSrWvtm1010hX03DkrN49mKVKSr85KNqWtLCFALUkJuBmv1XGvXbzw0JzFlPcZKJFqRl12tzxM3Va1tr779topHD2r02R4rrmpibaalHEutIeWqyMxRYanQXIimq52TcV+DLg5Dnc+W0l53rf9FkawPh7wvwX8n55E1lzlgTd1hPaQHb2ipzOHZWXx9KUSZZmJSUfUlS23F3WhJSTYK13y73vr5oaKnZH8tUTzdSk25JE4Z5bip1hSVqMsWcqdlg7XBumwvck2FDxhW6TO8YZSaTPS65FoNtOzF8zaSAoHXYgZhr7o1QX1cs9W+3qrfTFJ+xcF4FwO081LvSziX3BdKfDHuvb43bFIxrh2m0rFFMp1N5jUvOKbQ4FOFZbJcCSQVXOxvr2ReZpqmzNRampioU9yYaQtbXLnAkAAiySSqyjrudIouPajKKxXSn2n0LLCm1zGVaXMhDgNiUki9hewJ6oy4vzHVL1e3+78e2imUoPo9N/v2/f8llrdJwDRp5ciiiVSfcl8omVszywGs1rAkrFyQb2H+0QWPqPQadKUWfwzzkylQbdUpLri1nyclukbg+UQREvPok5iqzNRkaxJJ8NT8KhxaVJuUgZgL2vYdcV/G78g3IUWmyEyl8SiXs2RYV0inU22ub6Rs4CbJjhcf3yrXmk0+0YfSeiO6EDwrV++ld9CT7Rh/J6I7ohnaMwQQRACCCCAOd+N3Rofpc77TULCTkJuozS2JJhbzmqilPZDQ44JCPEaUgBIm50AD/uaiu8LXHGa5UHWU5ltyqlW82dN/sMRJ6WyV3I5+j4kflUsOUc5QEp5gYSFkJ2BVv1RFUqSqS601KSMsXJ9CyEsqA6QBve+m14fL1cnlS9g0TewCc+8LWnlbXFKpXcDakuPBRsb9wt1wo3ZYob7ld1ihVKa8Hj+S+Mc4/g5KbW/imbkH+1FYm6TUxWzTXpFSKg44EiWbQBqrYJA0tDrE8hKyVKfUFJta9lI037D1fbtpFQl3Obxgo/wjgtlGfr6KtbdUbsrE9Cvr7nnYXxB5NvQ0l/JpjCWOiLP4caXZIQCtpgkJ7NVbRXavTKlSKh4NVJBUpMueWlkIABBPxQm4tfSwh/TsiziBAWZhaXpZakZJpoLAGYa5QQdctwbwuOKcsinYiwyxLuKWlCAU3FrEvA6W2F48+ibshGT4b8fg9W1KG1+CKRhrFvKbC8OsuZEpSkutMKNhawN1RE1yn1OmzDXjaQ8DW6i7YCUBKgLXIyEi+ov3w5aPUkGVWJiYbZcQTmDlrqHV3wuOJk0X3pIkKyBb3Lv2eRFsHKV1tbi10eX2f6MccmMo1NNPr8LxxskuFBvVK96Ej2jHQSeiO6OeuEpvU696Gj2jHQqeiO6IZrRmCCCIAQQQQBzzxy6dE9Mnfaahe4bq8xSKs45LTDcvzkKaWtwKKctwdcpBGoG0MLjj0qL6ZO+01FJwXQ2a9WXJRxsurJs23mKQSTqTbWwAJ0hraBan+INXmWVtLnqAhS9FFDTiMuoIKVA3HXfTq67xSpPEU7L4hcrZLLs044tTvMQShWbfTf/AIhtTPB2nJlHXJRaJh9keU1nWAT1geUbHbftG0KpqnSTdfmmFILkqzYhBP8ASUhOttTbPffW0RH6HuIklOLjLlMtqsbTAWpCHKEpN/JWeaCfdFPdxRUF4kZryAy3NNKBaQhHkJAFrW7N+vrizLoNFFXTKJEuWixzCvIrRXZfP+xiCeorUziiUp9Ml1uCZsUsoVYqN1CwudL5b79e8WzvnNam9oz04dFEt1wSZdWOJtQXKtuIVRG1rupbbinklBv89zFGxNi6o4gq0tPzYZbVKgBlDSTlFje+pubmLZ+bipHbCk19aR/9Irlfwq/TK/TJCckHqeJ1SEhC3EqNivKSCCe2MtUocKBrnF65LNLY6m0JQtE1RUlaAXM3NCgbbW+eKximvP1iYZD5lClgKymUzFJKrXuVak6D9jDHZwRghLaObLhClJKk86dUlSgNza+2h120PZFG4lUKmUGZlDSEOttuhaXG1uFYSU5SCCeohUbJXWTWpMxV4WPVJShDTX+lh4Qm9Rr3oiB/iMdEJ6I7o5y4PKvUK+eyWR95jo1PRHdFJqMwQQQAQQQQBzzxvGZdG805O+01C/wrWl4exJL1RtAcLDpzINvKQbhQ10vY6X67QwuNnTo3pk97bULai0Wp1uqKl6RLl59F3DqAEgHck6b2iQOur8WcJeBLn6fKqmKstACEOS+VSVW0ClHSw8xPmtCZoj7ZqT6phxu7rdyXSAlSgtKiCTprlO+nVFqmcF44mGnUPU6UKXAQpWZkEi9973iqUul1cYhTTZOUJqaFrb5KwNCAc176WtfWI0x2LvJ1Oh+OTMTMlIqlCxkDXMYPlXuTa9vs20iMpVXpsrxKpE8p5pmSZc8tSSChoErIFxpYZhtoI3BgzHWYqFMkQTpf4H9uuKRiCUqNPqrsvVWAxNptmQAkJtbS1tLW7IrdXLb3ydeptKJ1C1i/DISP4RUjb5a374UXF7EFKnsZUKYp88xNtSYSp5yXWHEj4S9rjQmwheM1ycZabaT4OpLaQhOeXQTbzkiI1aitZUQBc3IGgiqnFjU9phy2NacqEuwtK6XWJObYmfIWJiaZbUyLAWIKujbs9UVviAJFtilsSFTbn+UlwOFtSVBHRtaylG29r66bRAJr08EJRaXISkJ8phBJA2uba7RqT04udfLziGkKIAs0gJT6hGk5GTwbN53EB7ZZv746PT0R3RzdwY/Sq/f5M37UdIp6I7oAzBBBABBBBAHPnGoXXR/S5722orvCmbclcSvhIBbcslZvawzdsWPjOLro/pc/7bULah1qZolTW/KlvyyULDqSpNr72BB0juDSabOoNKSbOjF1R5Um2HWQldruAK6AsSe62nz6QmKXUZlHEt+cKMrqyrmAHogpAPqEbsxxFn1Sy0pn6a4lIJQ2qVfGa2w1VYRUKbWH/wAofGTsw0064pRWtxsqRqDplGtthF3qwTXHknJkp1tV9zoM1tRX4KgOKfvfLy7N27M19rfG+fzQiOIs05OYlddcBtkCUE7lIJsfnifXjWcS2plVWp5bFgEJYfKCOvQK6u6KhiF6aqFQM26eahxF23EMqQhSBoSkHWwNwT2gx1dZU4agebjRyVPdqWiIgjNoxGQ3hBBBADR4M/pVf9Gb9qOkU9Ed0c3cGf0qv+jN+1HSKeiO6AMwQQQAQQQQBz5xnNjST2TU/wC21EJTcDSlTmChCi2cudSlukAfZ2xM8a9E0s72magf8bUSZbXKIacaAubXBGh0vFdtirrc34M2Xc6aZTXgiBwrl+qcY+mV+GIxrAcs5UTI6pcCiFKLvkgDc3ttF/qKm6h4RUmJyVZugK8FXo5mtYgDr7/uiOak5mYSlyXbLj6rqypTe469O6OcO+ORcq32POpz7pue0uFte5BjhbL/ACxj6Zf4Yj38FNNTyJBTjhWPIQRMHIAdTY20GpPrh0JqlAJCAmXuN0mVIN+y9tooIlnEtB05s6bdl+qPU+Xi1vTXKXPuWrNn1NdUXw3x40QY4XyxuBOMH/2r/DEdO4DlJWaRLC7qnLZFNu3CiTa2o01i/IDT0ohtZW2VLHNSlQOYa2F8u+g22899NNuWWuYCgD8GsZCTfbX74nJxo1VymvBxh59l10a5tbf48EWjgwtabh9m/XZ1Zt5ujETWuHDNFWymZ+ED18q2nja4tcG4HaIbsgp55htS2lrUHrXQSB8XTY6+raK/XUOzb6OdqEOLy6dpHuj5zH+I+rOEdfd/w+ltxFCMmn2KRwfRy6jiRsXslpKR3BZEdHDYRztwoGWtYqT2C3+YY6JT0R3R6hiMwQQQAQQQQBz3xrBUmmJG5mKgB/faiZFVpz7LLbq2kiybnnAZdIiOM+iqV6VP+21C19cTpNaZzKKktSW0OFT1LSCoTkurzeFan1iPVmuycvkMu6htSOipL4uITP7bxg6bX9cRGEI/atFcKKq/sikO1+tS0wyFPVNpZ1VkVMpzA9lrRrisyARlztkdZL4v64S7isqSVXtGoZjXROnfFjnLs2RGitNtRXPsPZFQkFAK8YS6SRsqaAI9Qj4TWaekEc1tV9yX06wkAQtN4+SmJlOUlpsV41Nb6oRSfsh7t1qVWm/jFlGtgFzCfvtHwmuSYXdT7bhGly+n7IQ5TY3G8fJSBGWGPTCXVGCT/Rpdk5cNjV4VLDlbxU4nZQuLedwx0SnojujmvgsqzteJ6pVHtGOlBsItOTMEEEAEB2ggO0AIfjVKnwaSeG8tUJllwdnNstJ9SIVUdHcQ8NOVFLy0sl2RnEBM2lAu4w4j+LfQPjWtZSSRcdcJSfwTW5ZazKMJqTQ1CpNWZdvO0bLSfNb1xIK5BEmcO10GxoVWB9Bd/DGPyerv9R1X6i7+GBBFOMuPgIasV3uAeuJBguoTLJLjqGm2cjksAqzh8q+3k63G5j2GH66CCKJVbjb9wu/hjeEtioICfEk+o/01Uxwq9eW32QJKsmWdl9HgASL2vqIwRE07QMQOrK10SrrUdSTJO6/4Y8zhuvf1DVfqLv4YHJDER8ERNfkziA6Cg1Un0F38MbsjgXEM2UlyR8AbUenPq5XqQfLPzJMCSe4QIPKrhBtzPBZYG3xnHCAPsjpeFdw3wgZFUqGuYKZJrMwXHE5VT00oZc+W+jaE9EdpudQYaMQSYggggDMEEEAeMw+hkAqJJOiUjdRit1RmnzRUH5dlCjvywc3z20+2Jud/SG//ABOf6RWx0EwBomkSHxX5sDsDaffB4pkf+vOfRJ98SMYgCP8AFEj8onPok++DxRI/KJv6JPviQ6oBEgj/ABTI/KJz6JPvg8UyHyic+iT74kIwIgGgKTIdcxOfRp98SVPlaXL2yNNurHyhJJ+a+gjzPVGU7nvgC1Sswh4FITlWm10HqjYiGpn6TLeiiJmACCCCAP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66" name="AutoShape 6" descr="data:image/jpeg;base64,/9j/4AAQSkZJRgABAQAAAQABAAD/2wBDAAkGBwgHBgkIBwgKCgkLDRYPDQwMDRsUFRAWIB0iIiAdHx8kKDQsJCYxJx8fLT0tMTU3Ojo6Iys/RD84QzQ5Ojf/2wBDAQoKCg0MDRoPDxo3JR8lNzc3Nzc3Nzc3Nzc3Nzc3Nzc3Nzc3Nzc3Nzc3Nzc3Nzc3Nzc3Nzc3Nzc3Nzc3Nzc3Nzf/wAARCAC1AGsDASIAAhEBAxEB/8QAHAAAAQQDAQAAAAAAAAAAAAAABgADBwgCBAUB/8QAUhAAAQMDAQQDCAoMDQUAAAAAAQIDBAAFESEGBxIxE0FRFBUiYXF1gZEIMjU2c3ShsbKzJDNCUlVWlJXBw9HTFyM0Q0VTVGKCkpPS8GNyoqPx/8QAGQEBAQEBAQEAAAAAAAAAAAAAAAECAwQF/8QAJxEAAgIBAwMCBwAAAAAAAAAAAAECEQMEITESIkETkQUUMmGhsdH/2gAMAwEAAhEDEQA/AJxrh7R7Qs2ZcaMhtUidLKuiZSQOFKRlTiySOFCesntArtmoQ33XJca2yFtO8D9xk9ykj23c7QypIPYV8JNAbN53x26M+php6TOWnIKogDbWewLVqR/h9JrkJ3wSj/RT3puA/c1DVb0N/i8BfPqNASyN7co/0U5+cB+5rMb15h/opf5wH7moySaeSrTPZrVJZJI3qzfwWv8AOI/c1kN6c48rYr84j9zUaJmR8avIHppxqUwpQSh1ClHkAqgJHVvNmLGF2oqHPBuAP6mvP4Spf4JH5eP3FAQVmswaUA/j7yX0uFbsCU2DjPc81ClH0FpPz0S7ObwHZrxDR7sbQOJ6I830MtpHWtGCUPJGmQCCBr4qh0GnWJb8J9mbDUpMmMsOtEHXiTrjyHkfESKUC0kV9qTHbfjrC2nEhSFDkQadoc2PeQWpTLCwqOVJkMY5BtwZAHpBPpojqFEarpvzJLFjyri/jZevbq1VijVdd+nD0Vk4MFHSSeHB0xhmgInr0EggjQ1KKN0Tam2CraVgOOt9IUJiKVwjh4jnwq8VukjpODtMk64yLesj18VXpaImmAUSQHU66KHMVux3lsuBxpXCscjRrH3RJ4FyGtpUcLeM5gLGc8tOLWuizugfcbS4jaOMAR1w1Z+nVp1ZLQCpuUvqePqFJ6W9JQEPuFaQQoDlqOVFSN3zRWltO0SCotlz+QKGAASc5XodOXl7DjYt27Yz3HGm76GnGkgqS/bltkZ8q9fRQAYk1mFVII3Sv/jBH/JVf76zG6d78YI/5Kf91AR8D46yBo+d3WuMMrdcv7BCE5OIp/3UO3/Z0WaK1ITNMhLjqm8GOW+QByNTka8xUvehZMW7VAFgtzmcqVbIgPoaT+2jGhDdt727Z5ti/VIovqGjw1XTfn9qsnwkn5masZVdd+4wLOBy6aV8zNASu2/Gj2qCpMcKKm0JOuPuRTVtlTHZiEzLc03GIUS50gPWeEDr5Yz6a6LEODEsUWVLdUlsR0KJ1OPBFNRpVkkyVxmZDheQniKSlQ07R2+ijkrS8mopqLdWv0bv2EP5pHrrAmJ4QETASgK6QjwDnx1nIi22KtpMiQWy6CUFRODy6/SKZUizIwszBkgHQkk5GfLyq0zGxzO+KsBQZtoSVHCi6vUcs8urX1evct8th5SkSW4gUMFKWVqVka88geKuqizxloStDiilQyCCdRWfeRj79f8AmNQpqfYX9Sj10vsL+qR662u8rH3yv8xpd5GPvlf5jQHNlLhthJw00CdVKGnIntHZjn10Ab2XGnLLaXG0ISsurKuE/wB0VKPeSP8AfK9ZqNt90JuFbLX0ZJ431g5P90VbJQX7tfe3bPNsX6pFF9CG7X3t23zbF+pRRfUKKq579Dluyntdk/MzVizVdN+QKWbIFYyHJIOPIzQEz3BmPK2SjRZT6GG34YbLi1JGMt4yM6ZHP0VD2yt1fZ2oSIDTk91tKzILjqtQBwgJWs4wTqMADqxU1i0Qbzs9b41xYS62lltaQoA4Vw8xnymm2dk7XG4TDaEdaPaKQhI4dc9lYlFykm+F7neE4QxSreT8eP6KQ+6/DjOxe6AVMlIDbSXAhRwPC16j2dhplwzWV4WbgoBsk8MdCtcA6EHTGox11uu21SEMoSh2QUBfhl/gIKuZx1nU+StfvUoEfY8jGmE93KwnTHqx2f8Azq93seaN1vyZF15PEAq58avBAS0MJOSMjq+5PoV5KabfmLYUC/dULQRnMZHEoEHGmMcwf+EU6zCkNqb+x5B4NQVTefhE6jrx/wA66ydt7jjinCzIBWSVDu1QHZ1eQEeU1KLY13TJRHS2vvk6okkrLAChrgZ4SMDQ+PBr1tc0JCuluKwrKwFMoGMFXg+nT1Ct4WaMUBPSShzP8pXpk57f+DSno9tjsOIcSXVrQnhBddUs9faf7x+TsFQpzYk2UytS32ri6Cn2qmUgJPiwaAt+7westjdSFJDjqlAKGCMoB1qWsVEvshFcNssnjkuD/wAKAK92nvctvm6L9SijCg7dp73Ld5uifUooxoBVXXfvys/w0r5masVVdN+3tbP8NK+ZmgJfvd8csGy1skMNNuOuoaaQHASCSjIGBzJxj00Jp3k3hExyJMt0Nh9vUtqCtR2g8WK722NvcuGx1qDRUFMBp5JTqeJKPB07M4qPZ9quFwmCZMiORm40ZYWltQyVKKdUeCfB0zyz4q5yjKTqJlrZuyZXrg4GIrzbcYIeZ6RQddCeE+DjB6+Z+SsW7k50oS+3CSAfDIkglIzg6Y6jXLNwjItUFMl9hoBK2gl2OXQ50auDPLrxn00yJ9pUl0PzIS+IhSVCAQQc5UTprnyV6I4sjjfTf3M+pBPd7hP3dAABMmOAoZBKxqKRnQAcGVHBxnBcSKEIt7ssyMnoLrBeVr7a3qwkcRzgEZGufTmthd0gqaJXcYbj3RlIK4KgMk6nkTjGmKqw5GrUX7B5YJ05IKXJcNpZQ6+yhQwSFLAxXnd0D+1R+37YmhiRd4Lq+I3SIQRrxW9SjnAzr2c/XRBAZtk2G29GYYcZXkpPRYB110IrMsc4fUmixnGXDNpt+M6vgadbWrh4sJIOnbUUeyKPBarIerulz6FS23HZbWpbbSEqVzKUgE1EPskDi0WX4y59CsGwx3Z+923+bon1KKMaDd2Xvegebon1KKMqAVV136crP8NL+ZmrFVXXfnytHwsv5maAn2zjNng5x/J2/oitpbTa0lK0JKTzBFa1m9yIPxdv6IrcoAS2yipW7CShACUpXgAaDVNC1xgOmC+GG+NzgPCjA8I45a6eupBvEYPuNE/cgiue5CbaQpx1QQhIypSjgAdua+pg1CjhUGfG1KaztkQ7PPogGcZLS2mW1BalAHCgoqxjTKj169pNGDDLclht5khbbiQpKh1g1q7Vy4MZTrfdLFwD72HI5VlTISMHCRz1HWeea4Fz2wfjR4cW1wH22AjBWnBUSOzxc68+LWx066E7X5Os8Ms3clTCZ2KlGOLhTxHA4jjJo/2WR0dijI7Ar6Rqv1yufdl2hu92yg620o4W4lQBGASMAEE501Po6532BdL2yUBwrKyUq8IjBPhHq6vJWM/xD5lKHTXk9Gn03pSuwhqG/ZKHFmsvxlz6IqZKhr2SvuPZfjLn0RXmPYGe7H3vQPN8T6lFGVBm7H3vwfN8T6hFGdAKq7b8fa2r4SX+pqxNV433+1tfwkz9TQE92b3Ig/F2/oityuEq5t2uwW95xDiytpptCG8ZUogYGtaVy2wbttybhyYErDiwhLyVoKckeXPi5dYqOSXJVFtWgd3tpuXfKzrt0mYwhLL4c7lStSiSW8aJ8hockPX6ZaDb1SZa2FqSVJXGKcjIOMgA69eutTC9OS2004luS6HU8SQ01xH09nOmTdUAgdyz8nniOdPLpWqdbI4ygm7sgyTYbkqUl5hh0p4RxIUCQVZ550Pb665l22b2kkqQWm+LrUriWCSNNBqBkDPVzPZVlW1dI2lY4xxJBwoYIz2jtrLHjPyV5lhad7extIrDF2PuqAHnhKMji5BtJSRnrOewmp+3eR3omxtsYlEl5DZCyRzPEaIMeM/JSwfvj8ldIwadtlM6hr2SvuPZPjDn0RUx8J++PyVDfslNLNZPjDn0RXQoZ7sfcCD5vifUIozoL3Ye4EHzfE+oRRpQCqvG+7VNs+EmfqasPVed9vtLZ/3zP1NASzd3A3Z9nguOXkKdZSQPuTwZCvQQKB72wbltEzCZVwqCONsKdK8niJ1GTk5I8lSpb2mnbPAS8AQGGyMnGDwjlWLlotqyVFlsLP3YV4XrrlLEpTTfB0jmlDHKMeXwc59S3YcJsJVxBpSFI7p6FRKcJOueWfLz6qY7lccebSptxsqPCQLmR4GEjKccwAT48+WunKtjSo6GY6Y5QlKk8LozoTk61iq1p5IbgFIVxJC2ycHOe3tArtS8HGNpU+TQchrUkhqKcpQSSbiQchSjgkcxrzPbT/e59sYRDfc4HOJIcuCjniGDnOeWOR8tbDdsDS8pEMAjhJCSDwkeEOfXitsmb1PRvJg0o0cZdulHRNtkFLYIRxXDABwOQAxry9HKt+12voyH30SGnQrwUKlqdAA5HJ7dfX11snu7ACX4pVjVRSefrrZjlaWx3Q42pzr4NBUog/UNeyV9x7L8Yc+iKmPpEffJ9dQ57JTWzWUj+0ufRFChjux9wIPm+J9SijSgzdj7gQvN8T6hFGdAKq9b6klfetI5lyYPlZqwtV83y/bLQf8ArS/nZoAzt+9q1sQYzJtVyUW2kJ4h0WDgAda66kHeU1cG1uQtnbw8hHtlJ6ADPZq5qar2l91KQnKhgUQN7ZTmbXHhtR2eNpIT0qwSFAE/cAgcsDOe2twUW+5mJuSXarJZO921pUUrs90SpJwUq6LII/x1pv76LP0iR3suyChWVABg8QxyPh/NUKrlvLWpa1qKlKKifGTmuVJTMW+taOLBPaKwaRPsXe7BDaFC2bQyU9ItRWIzJBBJwjKVYwnIGeemp514d8traWlLtuvQUgKC0rbYSVE8sjj0xUM2u+T7dCTGRF4wkqPF0vDnJz1VzLg/NmTHZJRwFw5KQoHGmP0UKT21vqsrbaErtl1cUEgKWUsgk9uAvFPsb5rRIXwt2e68wMnoQB6ekquvDM8frFbMJ2SyrK+MEOIcSpJGQUnI06+ZoCwDu+izsr4F2e6g4BH2kgg9YPSVHu9/bqBtha7e1BiS46oz6lK7oCNQU9XCo1HshUghtDXFwoSQCSMqJJJPrPKmHC93OvpieYxkigLTbsfcCD5vifUIozoM3Y+4EHzdE+oRRnQCqve+f29p+FmfOzVgzUC76Yyu57fIH8xNksLHjVgp+RugIrpV7SqkFWJAGvVWVYrQXEFKcZIxrQGvxuOE9A2V47Ek/NSSrJ4VjCuyujBYfZiOsKfciLLiVBxAJ4hgjHg60zcWHHJrknhIa8EBStCs4Az6SM+moDUUkHqpspHYKfIrBQqgYUkCsSKeIptQoC1e7EjvFCHX3thn/wBKKNKD9goRhJdjcfEmJEiRFafdob1+QpowqFEdaj3eRs33xRIK2lO2+WkGQptPE5FfQMIfSOsYylQ545c6kFQJ5HFaUtuXwktTUteVoK/TQFYLhsXf4illiCq4x0K4RIgfxyVf4R4ST2ggEVynLRdG1FK7XPSR1GK4P0VYC77MXCW70ousVtfUTCH7a57lh2rRoztTDCRyBhK/QqgIN72XH8GzvyVf7KXey4/g2d+Sr/ZU2Ksu2o9rtRbz5Yyx+msDZ9ueraW1+llwUBEjCr4w2G022StI5B2E4rHkOla0uLd5iwt+3TdOSUxFgD0YqYe9G3f4yWr/AEnK970bdfjJav8AScoCFTabl+DZ35Mv9lYm03P8GzvyZf7Km4Wjbfr2ntg8kddOosu2R9ttXAHkiKP6aAhFnZu+yVBMey3JwkgDhiOY18eMCi3ZDYKbHuLU28RUrfZcBi2xLiVLfcAyOkIJCEA6kHwiAdKkhOzN+kpAmbRxXsa4ETT5VUS2O0zbfgG4MHIxxCKASOzOc48VAdHZW0u2m1BuW6l6c+4qRMeSNFuq548QACR4kiuzTTSHQB0joWe0JxTtAKmnRk60qVAarkZCtTqTTZit0qVAYmI3WBit0qVAeiE0RWC4TQpUqA8ENrsp1uG12fJSpUA+mI2OqnW20p0A07KVKgNlIwMV7SpUB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68" name="AutoShape 8" descr="https://encrypted-tbn2.google.com/images?q=tbn:ANd9GcSDh0Lrop6Z76R2j2N4NSjYeeYmwQoh2s-g5F2I0V1qT_OxUDx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0970" name="AutoShape 10" descr="https://encrypted-tbn3.google.com/images?q=tbn:ANd9GcTDjACWXU3px_8OiA1ya8PS9VAHpCwts1Q3SvqMHAFhW_HMKUUjM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0972" name="Picture 12" descr="http://www.rexwireless.com/todomatrix_iphone/images/iphone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1196752"/>
            <a:ext cx="2416494" cy="3096344"/>
          </a:xfrm>
          <a:prstGeom prst="rect">
            <a:avLst/>
          </a:prstGeom>
          <a:noFill/>
        </p:spPr>
      </p:pic>
      <p:pic>
        <p:nvPicPr>
          <p:cNvPr id="40974" name="Picture 14" descr="http://hxdq.hisense.com/zxdt/gsxw/sckd/200908/W02009081451161666492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9992" y="4109592"/>
            <a:ext cx="3552258" cy="2748408"/>
          </a:xfrm>
          <a:prstGeom prst="rect">
            <a:avLst/>
          </a:prstGeom>
          <a:noFill/>
        </p:spPr>
      </p:pic>
      <p:pic>
        <p:nvPicPr>
          <p:cNvPr id="40976" name="Picture 16" descr="http://shop.sxtvs.com/syssite/home/shop/1/pictures/productsimg/small/361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3568" y="4221088"/>
            <a:ext cx="2752725" cy="2200275"/>
          </a:xfrm>
          <a:prstGeom prst="rect">
            <a:avLst/>
          </a:prstGeom>
          <a:noFill/>
        </p:spPr>
      </p:pic>
      <p:pic>
        <p:nvPicPr>
          <p:cNvPr id="40977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44008" y="1412776"/>
            <a:ext cx="2448272" cy="28691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692696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什么是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WAF?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1115616" y="1988840"/>
            <a:ext cx="6989174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W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eb </a:t>
            </a:r>
            <a:r>
              <a:rPr lang="en-US" altLang="zh-CN" sz="4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A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pplication </a:t>
            </a:r>
            <a:r>
              <a:rPr lang="en-US" altLang="zh-CN" sz="4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F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irewall</a:t>
            </a:r>
          </a:p>
          <a:p>
            <a:pPr algn="ctr">
              <a:defRPr/>
            </a:pPr>
            <a:endParaRPr lang="en-US" altLang="zh-CN" sz="4400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你需要的不是</a:t>
            </a:r>
            <a:r>
              <a:rPr lang="zh-CN" altLang="en-US" sz="44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发现问题</a:t>
            </a:r>
            <a:endParaRPr lang="en-US" altLang="zh-CN" sz="4400" b="1" dirty="0" smtClean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defRPr/>
            </a:pPr>
            <a:endParaRPr lang="en-US" altLang="zh-CN" sz="4400" b="1" dirty="0" smtClean="0">
              <a:solidFill>
                <a:srgbClr val="0000FF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而是</a:t>
            </a:r>
            <a:r>
              <a:rPr lang="zh-CN" altLang="en-US" sz="4400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解决问题</a:t>
            </a:r>
            <a:endParaRPr lang="zh-CN" altLang="en-US" sz="4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46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35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692696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WAF</a:t>
            </a: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是集大成者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680" y="1628800"/>
            <a:ext cx="5616624" cy="459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761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347864" y="5949280"/>
            <a:ext cx="5626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omic Sans MS" pitchFamily="66" charset="0"/>
              </a:rPr>
              <a:t>The way we solve </a:t>
            </a:r>
            <a:r>
              <a:rPr lang="en-US" altLang="zh-CN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mic Sans MS" pitchFamily="66" charset="0"/>
              </a:rPr>
              <a:t>security</a:t>
            </a:r>
            <a:r>
              <a:rPr lang="en-US" altLang="zh-CN" dirty="0" smtClean="0">
                <a:latin typeface="Comic Sans MS" pitchFamily="66" charset="0"/>
              </a:rPr>
              <a:t> &amp; </a:t>
            </a:r>
            <a:r>
              <a:rPr lang="en-US" altLang="zh-CN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Comic Sans MS" pitchFamily="66" charset="0"/>
              </a:rPr>
              <a:t>performance </a:t>
            </a:r>
            <a:r>
              <a:rPr lang="en-US" altLang="zh-CN" dirty="0" smtClean="0">
                <a:latin typeface="Comic Sans MS" pitchFamily="66" charset="0"/>
              </a:rPr>
              <a:t>problem.</a:t>
            </a:r>
            <a:endParaRPr lang="zh-CN" altLang="en-US" dirty="0">
              <a:latin typeface="Comic Sans MS" pitchFamily="66" charset="0"/>
            </a:endParaRPr>
          </a:p>
        </p:txBody>
      </p:sp>
      <p:pic>
        <p:nvPicPr>
          <p:cNvPr id="4" name="Picture 4" descr="C:\Users\puretears\Desktop\Img_tmp\Image_tmp\1332583851_user-ma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519" y="1169010"/>
            <a:ext cx="711343" cy="71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"/>
          <p:cNvSpPr txBox="1"/>
          <p:nvPr/>
        </p:nvSpPr>
        <p:spPr>
          <a:xfrm>
            <a:off x="803558" y="980728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latin typeface="Comic Sans MS" pitchFamily="66" charset="0"/>
              </a:rPr>
              <a:t>User</a:t>
            </a:r>
            <a:endParaRPr lang="zh-CN" altLang="en-US" sz="1400" dirty="0">
              <a:latin typeface="Comic Sans MS" pitchFamily="66" charset="0"/>
            </a:endParaRPr>
          </a:p>
        </p:txBody>
      </p:sp>
      <p:grpSp>
        <p:nvGrpSpPr>
          <p:cNvPr id="6" name="Group 13"/>
          <p:cNvGrpSpPr/>
          <p:nvPr/>
        </p:nvGrpSpPr>
        <p:grpSpPr>
          <a:xfrm>
            <a:off x="7380312" y="908720"/>
            <a:ext cx="1167164" cy="1077932"/>
            <a:chOff x="7149252" y="2846836"/>
            <a:chExt cx="1167164" cy="1077932"/>
          </a:xfrm>
        </p:grpSpPr>
        <p:pic>
          <p:nvPicPr>
            <p:cNvPr id="7" name="Picture 3" descr="C:\Users\puretears\Desktop\Img_tmp\Image_tmp\1332585563_comput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252" y="2846836"/>
              <a:ext cx="1167164" cy="1077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6"/>
            <p:cNvSpPr txBox="1"/>
            <p:nvPr/>
          </p:nvSpPr>
          <p:spPr>
            <a:xfrm>
              <a:off x="7308304" y="3228194"/>
              <a:ext cx="894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Comic Sans MS" pitchFamily="66" charset="0"/>
                </a:rPr>
                <a:t>Website</a:t>
              </a:r>
              <a:endParaRPr lang="zh-CN" altLang="en-US" sz="1400" dirty="0">
                <a:latin typeface="Comic Sans MS" pitchFamily="66" charset="0"/>
              </a:endParaRPr>
            </a:p>
          </p:txBody>
        </p:sp>
      </p:grpSp>
      <p:grpSp>
        <p:nvGrpSpPr>
          <p:cNvPr id="9" name="Group 59"/>
          <p:cNvGrpSpPr/>
          <p:nvPr/>
        </p:nvGrpSpPr>
        <p:grpSpPr>
          <a:xfrm>
            <a:off x="279216" y="4447438"/>
            <a:ext cx="1499508" cy="853770"/>
            <a:chOff x="316318" y="4600873"/>
            <a:chExt cx="1499508" cy="853770"/>
          </a:xfrm>
        </p:grpSpPr>
        <p:pic>
          <p:nvPicPr>
            <p:cNvPr id="10" name="Picture 6" descr="C:\Users\puretears\Desktop\Img_tmp\Image_tmp\1332584163_user-boss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6053" y="4600873"/>
              <a:ext cx="809773" cy="809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9"/>
            <p:cNvSpPr txBox="1"/>
            <p:nvPr/>
          </p:nvSpPr>
          <p:spPr>
            <a:xfrm>
              <a:off x="316318" y="5146866"/>
              <a:ext cx="7873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latin typeface="Comic Sans MS" pitchFamily="66" charset="0"/>
                </a:rPr>
                <a:t>Hacker</a:t>
              </a:r>
              <a:endParaRPr lang="zh-CN" altLang="en-US" sz="1400" dirty="0">
                <a:latin typeface="Comic Sans MS" pitchFamily="66" charset="0"/>
              </a:endParaRPr>
            </a:p>
          </p:txBody>
        </p:sp>
      </p:grpSp>
      <p:sp>
        <p:nvSpPr>
          <p:cNvPr id="12" name="Cloud 10"/>
          <p:cNvSpPr/>
          <p:nvPr/>
        </p:nvSpPr>
        <p:spPr>
          <a:xfrm>
            <a:off x="2426796" y="2048845"/>
            <a:ext cx="2160240" cy="87609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Caching cloud</a:t>
            </a:r>
            <a:endParaRPr lang="zh-CN" altLang="en-US" dirty="0"/>
          </a:p>
        </p:txBody>
      </p:sp>
      <p:grpSp>
        <p:nvGrpSpPr>
          <p:cNvPr id="14" name="Group 15"/>
          <p:cNvGrpSpPr/>
          <p:nvPr/>
        </p:nvGrpSpPr>
        <p:grpSpPr>
          <a:xfrm>
            <a:off x="7347495" y="3964800"/>
            <a:ext cx="1167164" cy="1077932"/>
            <a:chOff x="7149252" y="2846836"/>
            <a:chExt cx="1167164" cy="1077932"/>
          </a:xfrm>
        </p:grpSpPr>
        <p:pic>
          <p:nvPicPr>
            <p:cNvPr id="15" name="Picture 3" descr="C:\Users\puretears\Desktop\Img_tmp\Image_tmp\1332585563_computer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9252" y="2846836"/>
              <a:ext cx="1167164" cy="10779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3"/>
            <p:cNvSpPr txBox="1"/>
            <p:nvPr/>
          </p:nvSpPr>
          <p:spPr>
            <a:xfrm>
              <a:off x="7308304" y="3228194"/>
              <a:ext cx="894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latin typeface="Comic Sans MS" pitchFamily="66" charset="0"/>
                </a:rPr>
                <a:t>Website</a:t>
              </a:r>
              <a:endParaRPr lang="zh-CN" altLang="en-US" sz="1400" dirty="0">
                <a:latin typeface="Comic Sans MS" pitchFamily="66" charset="0"/>
              </a:endParaRPr>
            </a:p>
          </p:txBody>
        </p:sp>
      </p:grpSp>
      <p:cxnSp>
        <p:nvCxnSpPr>
          <p:cNvPr id="17" name="Straight Arrow Connector 14"/>
          <p:cNvCxnSpPr>
            <a:endCxn id="4" idx="3"/>
          </p:cNvCxnSpPr>
          <p:nvPr/>
        </p:nvCxnSpPr>
        <p:spPr>
          <a:xfrm flipH="1" flipV="1">
            <a:off x="1830862" y="1524682"/>
            <a:ext cx="1027982" cy="555330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5"/>
          <p:cNvCxnSpPr/>
          <p:nvPr/>
        </p:nvCxnSpPr>
        <p:spPr>
          <a:xfrm>
            <a:off x="1745608" y="1651173"/>
            <a:ext cx="969220" cy="534565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6"/>
          <p:cNvSpPr txBox="1"/>
          <p:nvPr/>
        </p:nvSpPr>
        <p:spPr>
          <a:xfrm rot="1677826">
            <a:off x="1727379" y="1406150"/>
            <a:ext cx="7585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Request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0" name="TextBox 17"/>
          <p:cNvSpPr txBox="1"/>
          <p:nvPr/>
        </p:nvSpPr>
        <p:spPr>
          <a:xfrm rot="1717691">
            <a:off x="1928537" y="1958750"/>
            <a:ext cx="843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accent1">
                    <a:lumMod val="75000"/>
                  </a:schemeClr>
                </a:solidFill>
                <a:latin typeface="Comic Sans MS" pitchFamily="66" charset="0"/>
              </a:rPr>
              <a:t>Response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Comic Sans MS" pitchFamily="66" charset="0"/>
            </a:endParaRPr>
          </a:p>
        </p:txBody>
      </p:sp>
      <p:cxnSp>
        <p:nvCxnSpPr>
          <p:cNvPr id="21" name="Straight Arrow Connector 18"/>
          <p:cNvCxnSpPr/>
          <p:nvPr/>
        </p:nvCxnSpPr>
        <p:spPr>
          <a:xfrm flipH="1">
            <a:off x="4587037" y="1701603"/>
            <a:ext cx="2793275" cy="648783"/>
          </a:xfrm>
          <a:prstGeom prst="straightConnector1">
            <a:avLst/>
          </a:prstGeom>
          <a:ln w="25400">
            <a:solidFill>
              <a:schemeClr val="tx2">
                <a:lumMod val="50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19"/>
          <p:cNvSpPr txBox="1"/>
          <p:nvPr/>
        </p:nvSpPr>
        <p:spPr>
          <a:xfrm rot="20850746">
            <a:off x="4454130" y="1941717"/>
            <a:ext cx="15925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Request on demand</a:t>
            </a:r>
            <a:endParaRPr lang="zh-CN" altLang="en-US" sz="1200" dirty="0">
              <a:solidFill>
                <a:schemeClr val="tx2">
                  <a:lumMod val="50000"/>
                </a:schemeClr>
              </a:solidFill>
              <a:latin typeface="Comic Sans MS" pitchFamily="66" charset="0"/>
            </a:endParaRPr>
          </a:p>
        </p:txBody>
      </p:sp>
      <p:cxnSp>
        <p:nvCxnSpPr>
          <p:cNvPr id="23" name="Straight Arrow Connector 20"/>
          <p:cNvCxnSpPr/>
          <p:nvPr/>
        </p:nvCxnSpPr>
        <p:spPr>
          <a:xfrm flipV="1">
            <a:off x="4587037" y="1823911"/>
            <a:ext cx="2887024" cy="662984"/>
          </a:xfrm>
          <a:prstGeom prst="straightConnector1">
            <a:avLst/>
          </a:prstGeom>
          <a:ln w="25400">
            <a:solidFill>
              <a:schemeClr val="tx2">
                <a:lumMod val="50000"/>
              </a:schemeClr>
            </a:solidFill>
            <a:prstDash val="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1"/>
          <p:cNvSpPr txBox="1"/>
          <p:nvPr/>
        </p:nvSpPr>
        <p:spPr>
          <a:xfrm rot="20769446">
            <a:off x="5815459" y="1934454"/>
            <a:ext cx="19867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Response on demand</a:t>
            </a:r>
            <a:endParaRPr lang="zh-CN" altLang="en-US" sz="1200" dirty="0">
              <a:solidFill>
                <a:schemeClr val="tx2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25" name="Cloud 22"/>
          <p:cNvSpPr/>
          <p:nvPr/>
        </p:nvSpPr>
        <p:spPr>
          <a:xfrm>
            <a:off x="3146876" y="3908108"/>
            <a:ext cx="2160240" cy="876099"/>
          </a:xfrm>
          <a:prstGeom prst="cloud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Secure</a:t>
            </a:r>
          </a:p>
          <a:p>
            <a:pPr algn="ctr"/>
            <a:r>
              <a:rPr lang="en-US" altLang="zh-CN" dirty="0" smtClean="0"/>
              <a:t>cloud</a:t>
            </a:r>
            <a:endParaRPr lang="zh-CN" altLang="en-US" dirty="0"/>
          </a:p>
        </p:txBody>
      </p:sp>
      <p:sp>
        <p:nvSpPr>
          <p:cNvPr id="26" name="Oval Callout 23"/>
          <p:cNvSpPr/>
          <p:nvPr/>
        </p:nvSpPr>
        <p:spPr>
          <a:xfrm>
            <a:off x="699660" y="3419581"/>
            <a:ext cx="1551060" cy="662460"/>
          </a:xfrm>
          <a:prstGeom prst="wedgeEllipseCallout">
            <a:avLst>
              <a:gd name="adj1" fmla="val -4381"/>
              <a:gd name="adj2" fmla="val 94600"/>
            </a:avLst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>
                <a:latin typeface="Comic Sans MS" pitchFamily="66" charset="0"/>
              </a:rPr>
              <a:t>The original server</a:t>
            </a:r>
            <a:endParaRPr lang="zh-CN" altLang="en-US" sz="1200" dirty="0">
              <a:latin typeface="Comic Sans MS" pitchFamily="66" charset="0"/>
            </a:endParaRPr>
          </a:p>
        </p:txBody>
      </p:sp>
      <p:cxnSp>
        <p:nvCxnSpPr>
          <p:cNvPr id="27" name="Straight Arrow Connector 24"/>
          <p:cNvCxnSpPr>
            <a:stCxn id="25" idx="2"/>
          </p:cNvCxnSpPr>
          <p:nvPr/>
        </p:nvCxnSpPr>
        <p:spPr>
          <a:xfrm flipH="1">
            <a:off x="1596255" y="4346158"/>
            <a:ext cx="1557322" cy="269908"/>
          </a:xfrm>
          <a:prstGeom prst="straightConnector1">
            <a:avLst/>
          </a:prstGeom>
          <a:ln w="28575">
            <a:solidFill>
              <a:srgbClr val="FF0000"/>
            </a:solidFill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5"/>
          <p:cNvSpPr txBox="1"/>
          <p:nvPr/>
        </p:nvSpPr>
        <p:spPr>
          <a:xfrm rot="21061285">
            <a:off x="1979080" y="4207657"/>
            <a:ext cx="6815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rgbClr val="FF0000"/>
                </a:solidFill>
                <a:latin typeface="Comic Sans MS" pitchFamily="66" charset="0"/>
              </a:rPr>
              <a:t>Attack</a:t>
            </a:r>
            <a:endParaRPr lang="zh-CN" altLang="en-US" sz="1200" dirty="0">
              <a:solidFill>
                <a:srgbClr val="FF0000"/>
              </a:solidFill>
              <a:latin typeface="Comic Sans MS" pitchFamily="66" charset="0"/>
            </a:endParaRPr>
          </a:p>
        </p:txBody>
      </p:sp>
      <p:sp>
        <p:nvSpPr>
          <p:cNvPr id="29" name="Rounded Rectangle 26"/>
          <p:cNvSpPr/>
          <p:nvPr/>
        </p:nvSpPr>
        <p:spPr>
          <a:xfrm>
            <a:off x="5457216" y="3625251"/>
            <a:ext cx="3234276" cy="1417481"/>
          </a:xfrm>
          <a:prstGeom prst="roundRect">
            <a:avLst/>
          </a:prstGeom>
          <a:noFill/>
          <a:ln>
            <a:solidFill>
              <a:schemeClr val="tx2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27"/>
          <p:cNvSpPr txBox="1"/>
          <p:nvPr/>
        </p:nvSpPr>
        <p:spPr>
          <a:xfrm>
            <a:off x="3335010" y="3687801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Blocked</a:t>
            </a:r>
            <a:endParaRPr lang="zh-CN" altLang="en-US" sz="1200" dirty="0">
              <a:solidFill>
                <a:schemeClr val="tx2">
                  <a:lumMod val="50000"/>
                </a:schemeClr>
              </a:solidFill>
              <a:latin typeface="Comic Sans MS" pitchFamily="66" charset="0"/>
            </a:endParaRPr>
          </a:p>
        </p:txBody>
      </p:sp>
      <p:pic>
        <p:nvPicPr>
          <p:cNvPr id="31" name="Picture 2" descr="C:\Users\puretears\Desktop\Img_tmp\Image_tmp\1332602855_locked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4868" y="3896025"/>
            <a:ext cx="520284" cy="5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29"/>
          <p:cNvSpPr txBox="1"/>
          <p:nvPr/>
        </p:nvSpPr>
        <p:spPr>
          <a:xfrm>
            <a:off x="5640273" y="3762602"/>
            <a:ext cx="21771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Hide the real server behind</a:t>
            </a:r>
            <a:endParaRPr lang="zh-CN" altLang="en-US" sz="1200" dirty="0">
              <a:solidFill>
                <a:schemeClr val="tx2">
                  <a:lumMod val="50000"/>
                </a:schemeClr>
              </a:solidFill>
              <a:latin typeface="Comic Sans MS" pitchFamily="66" charset="0"/>
            </a:endParaRPr>
          </a:p>
        </p:txBody>
      </p:sp>
      <p:sp>
        <p:nvSpPr>
          <p:cNvPr id="33" name="Plus 30"/>
          <p:cNvSpPr/>
          <p:nvPr/>
        </p:nvSpPr>
        <p:spPr>
          <a:xfrm>
            <a:off x="3444074" y="3074477"/>
            <a:ext cx="631844" cy="613324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Equal 31"/>
          <p:cNvSpPr/>
          <p:nvPr/>
        </p:nvSpPr>
        <p:spPr>
          <a:xfrm>
            <a:off x="5163100" y="3074477"/>
            <a:ext cx="668027" cy="50405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2"/>
          <p:cNvSpPr txBox="1"/>
          <p:nvPr/>
        </p:nvSpPr>
        <p:spPr>
          <a:xfrm>
            <a:off x="5853335" y="3095672"/>
            <a:ext cx="2988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solidFill>
                  <a:schemeClr val="tx2">
                    <a:lumMod val="50000"/>
                  </a:schemeClr>
                </a:solidFill>
                <a:latin typeface="Comic Sans MS" pitchFamily="66" charset="0"/>
              </a:rPr>
              <a:t>www.anquanbao.com</a:t>
            </a:r>
            <a:endParaRPr lang="zh-CN" altLang="en-US" sz="2400" dirty="0">
              <a:solidFill>
                <a:schemeClr val="tx2">
                  <a:lumMod val="50000"/>
                </a:schemeClr>
              </a:solidFill>
              <a:latin typeface="Comic Sans MS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462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xit" presetSubtype="2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2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000"/>
                            </p:stCondLst>
                            <p:childTnLst>
                              <p:par>
                                <p:cTn id="1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5" grpId="0"/>
      <p:bldP spid="5" grpId="1"/>
      <p:bldP spid="12" grpId="0" animBg="1"/>
      <p:bldP spid="19" grpId="0"/>
      <p:bldP spid="19" grpId="1"/>
      <p:bldP spid="20" grpId="0"/>
      <p:bldP spid="20" grpId="1"/>
      <p:bldP spid="22" grpId="0"/>
      <p:bldP spid="22" grpId="1"/>
      <p:bldP spid="24" grpId="0"/>
      <p:bldP spid="24" grpId="1"/>
      <p:bldP spid="25" grpId="0" animBg="1"/>
      <p:bldP spid="26" grpId="0" animBg="1"/>
      <p:bldP spid="26" grpId="1" animBg="1"/>
      <p:bldP spid="28" grpId="0"/>
      <p:bldP spid="28" grpId="1"/>
      <p:bldP spid="29" grpId="0" animBg="1"/>
      <p:bldP spid="29" grpId="1" animBg="1"/>
      <p:bldP spid="30" grpId="0"/>
      <p:bldP spid="30" grpId="1"/>
      <p:bldP spid="32" grpId="0"/>
      <p:bldP spid="32" grpId="1"/>
      <p:bldP spid="33" grpId="0" animBg="1"/>
      <p:bldP spid="34" grpId="0" animBg="1"/>
      <p:bldP spid="3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331640" y="692696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未来安全云的理想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TextBox 12"/>
          <p:cNvSpPr txBox="1"/>
          <p:nvPr/>
        </p:nvSpPr>
        <p:spPr>
          <a:xfrm>
            <a:off x="1619672" y="2132856"/>
            <a:ext cx="712879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零部署、零维护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建站必备的工具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兼备加速、安全、运维等基础服务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云计算的入口</a:t>
            </a:r>
            <a:endParaRPr lang="en-US" altLang="zh-CN" sz="3600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>
              <a:defRPr/>
            </a:pPr>
            <a:r>
              <a:rPr lang="zh-CN" altLang="en-US" sz="3600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建设更安全的互联网</a:t>
            </a:r>
            <a:endParaRPr lang="zh-CN" altLang="en-US" sz="3600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7462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://school.discoveryeducation.com/clipart/images/thanks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0768"/>
            <a:ext cx="6274983" cy="4392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Question? 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联系我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微博</a:t>
            </a:r>
            <a:endParaRPr lang="en-US" altLang="zh-CN" dirty="0" smtClean="0">
              <a:latin typeface="微软雅黑" pitchFamily="34" charset="-122"/>
              <a:ea typeface="微软雅黑" pitchFamily="34" charset="-122"/>
              <a:hlinkClick r:id="rId2"/>
            </a:endParaRPr>
          </a:p>
          <a:p>
            <a:pPr lvl="1"/>
            <a:r>
              <a:rPr lang="en-US" altLang="zh-CN" dirty="0" smtClean="0">
                <a:hlinkClick r:id="rId2"/>
              </a:rPr>
              <a:t>http://weibo.com/n/aullik5</a:t>
            </a:r>
            <a:endParaRPr lang="en-US" altLang="zh-CN" dirty="0" smtClean="0"/>
          </a:p>
          <a:p>
            <a:pPr lvl="1"/>
            <a:r>
              <a:rPr lang="en-US" altLang="zh-CN" dirty="0" smtClean="0">
                <a:hlinkClick r:id="rId3"/>
              </a:rPr>
              <a:t>http://t.qq.com/aullik5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博客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en-US" altLang="zh-CN" dirty="0" smtClean="0">
                <a:hlinkClick r:id="rId4"/>
              </a:rPr>
              <a:t>http://hi.baidu.com/new/aullik5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http://img01.36krcnd.com/wp-content/uploads/2012/05/google-glass_sergey_brin_side_mai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" y="0"/>
            <a:ext cx="913689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115616" y="2492896"/>
            <a:ext cx="705678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随时随地上网</a:t>
            </a:r>
            <a:endParaRPr lang="en-US" altLang="zh-CN" sz="4400" b="1" dirty="0" smtClean="0">
              <a:solidFill>
                <a:srgbClr val="0070C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改变了使用互联网的方式</a:t>
            </a:r>
            <a:endParaRPr lang="en-US" altLang="zh-CN" sz="4400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defRPr/>
            </a:pPr>
            <a:endParaRPr lang="en-US" altLang="zh-CN" sz="4400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defRPr/>
            </a:pPr>
            <a:endParaRPr lang="en-US" altLang="zh-CN" sz="4400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259632" y="2852936"/>
            <a:ext cx="63411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随之而来</a:t>
            </a:r>
            <a:endParaRPr lang="en-US" altLang="zh-CN" sz="4400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有许多新的安全挑战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955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331640" y="332656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扩大的攻击面</a:t>
            </a:r>
            <a:endParaRPr lang="en-US" altLang="zh-CN" sz="4400" b="1" dirty="0" smtClean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" name="Picture 12" descr="http://www.rexwireless.com/todomatrix_iphone/images/iphone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1560" y="4365104"/>
            <a:ext cx="1309316" cy="1677675"/>
          </a:xfrm>
          <a:prstGeom prst="rect">
            <a:avLst/>
          </a:prstGeom>
          <a:noFill/>
        </p:spPr>
      </p:pic>
      <p:pic>
        <p:nvPicPr>
          <p:cNvPr id="4" name="Picture 14" descr="http://hxdq.hisense.com/zxdt/gsxw/sckd/200908/W020090814511616664928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4581128"/>
            <a:ext cx="1924701" cy="1489155"/>
          </a:xfrm>
          <a:prstGeom prst="rect">
            <a:avLst/>
          </a:prstGeom>
          <a:noFill/>
        </p:spPr>
      </p:pic>
      <p:pic>
        <p:nvPicPr>
          <p:cNvPr id="5" name="Picture 16" descr="http://shop.sxtvs.com/syssite/home/shop/1/pictures/productsimg/small/361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5976" y="4581128"/>
            <a:ext cx="1491494" cy="1192163"/>
          </a:xfrm>
          <a:prstGeom prst="rect">
            <a:avLst/>
          </a:prstGeom>
          <a:noFill/>
        </p:spPr>
      </p:pic>
      <p:pic>
        <p:nvPicPr>
          <p:cNvPr id="6" name="Picture 1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339752" y="4509120"/>
            <a:ext cx="1326534" cy="15545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3768" y="1340768"/>
            <a:ext cx="3960440" cy="291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492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75656" y="476672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恶意</a:t>
            </a:r>
            <a:r>
              <a:rPr lang="en-US" altLang="zh-CN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App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412776"/>
            <a:ext cx="79121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55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475656" y="476672"/>
            <a:ext cx="6341102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4400" b="1" dirty="0" smtClean="0">
                <a:latin typeface="微软雅黑" pitchFamily="34" charset="-122"/>
                <a:ea typeface="微软雅黑" pitchFamily="34" charset="-122"/>
                <a:cs typeface="Arial" pitchFamily="34" charset="0"/>
              </a:rPr>
              <a:t>手机木马</a:t>
            </a:r>
            <a:endParaRPr lang="zh-CN" altLang="en-US" sz="4400" b="1" dirty="0"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628800"/>
            <a:ext cx="7164288" cy="437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84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2704</TotalTime>
  <Words>374</Words>
  <Application>Microsoft Office PowerPoint</Application>
  <PresentationFormat>全屏显示(4:3)</PresentationFormat>
  <Paragraphs>130</Paragraphs>
  <Slides>36</Slides>
  <Notes>31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</vt:lpstr>
      <vt:lpstr>云WAF的机遇与挑战</vt:lpstr>
      <vt:lpstr>Who am I?</vt:lpstr>
      <vt:lpstr>互联网的未来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Question? 联系我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深入浅出云计算安全</dc:title>
  <dc:creator>吴翰清</dc:creator>
  <cp:lastModifiedBy>武力</cp:lastModifiedBy>
  <cp:revision>128</cp:revision>
  <dcterms:created xsi:type="dcterms:W3CDTF">2012-07-02T06:30:06Z</dcterms:created>
  <dcterms:modified xsi:type="dcterms:W3CDTF">2014-09-10T08:22:53Z</dcterms:modified>
</cp:coreProperties>
</file>